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1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2" r:id="rId30"/>
    <p:sldId id="283" r:id="rId31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5" d="100"/>
          <a:sy n="65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slide" Target="../slides/slide12.xml"/><Relationship Id="rId8" Type="http://schemas.openxmlformats.org/officeDocument/2006/relationships/slide" Target="../slides/slide10.xml"/><Relationship Id="rId7" Type="http://schemas.openxmlformats.org/officeDocument/2006/relationships/slide" Target="../slides/slide9.xml"/><Relationship Id="rId6" Type="http://schemas.openxmlformats.org/officeDocument/2006/relationships/slide" Target="../slides/slide8.xml"/><Relationship Id="rId5" Type="http://schemas.openxmlformats.org/officeDocument/2006/relationships/slide" Target="../slides/slide6.xml"/><Relationship Id="rId4" Type="http://schemas.openxmlformats.org/officeDocument/2006/relationships/slide" Target="../slides/slide5.xml"/><Relationship Id="rId3" Type="http://schemas.openxmlformats.org/officeDocument/2006/relationships/slide" Target="../slides/slide4.xml"/><Relationship Id="rId2" Type="http://schemas.openxmlformats.org/officeDocument/2006/relationships/image" Target="../media/image5.png"/><Relationship Id="rId14" Type="http://schemas.openxmlformats.org/officeDocument/2006/relationships/slide" Target="../slides/slide25.xml"/><Relationship Id="rId13" Type="http://schemas.openxmlformats.org/officeDocument/2006/relationships/slide" Target="../slides/slide22.xml"/><Relationship Id="rId12" Type="http://schemas.openxmlformats.org/officeDocument/2006/relationships/slide" Target="../slides/slide19.xml"/><Relationship Id="rId11" Type="http://schemas.openxmlformats.org/officeDocument/2006/relationships/slide" Target="../slides/slide16.xml"/><Relationship Id="rId10" Type="http://schemas.openxmlformats.org/officeDocument/2006/relationships/slide" Target="../slides/slide14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in?subject=physics#pid=678633f9a9236930b9d4e506#tid=6790bec5043bbb0009c68806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10186416" y="5138928"/>
            <a:ext cx="1746504" cy="76809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44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物理</a:t>
            </a:r>
            <a:endParaRPr lang="en-US" sz="4400" dirty="0"/>
          </a:p>
        </p:txBody>
      </p:sp>
      <p:sp>
        <p:nvSpPr>
          <p:cNvPr id="4" name="MasterShapeName"/>
          <p:cNvSpPr/>
          <p:nvPr/>
        </p:nvSpPr>
        <p:spPr>
          <a:xfrm>
            <a:off x="10479024" y="5897880"/>
            <a:ext cx="1115568" cy="402336"/>
          </a:xfrm>
          <a:prstGeom prst="rect">
            <a:avLst/>
          </a:prstGeom>
          <a:solidFill>
            <a:srgbClr val="FF6600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5" name="MasterShapeName"/>
          <p:cNvSpPr/>
          <p:nvPr/>
        </p:nvSpPr>
        <p:spPr>
          <a:xfrm>
            <a:off x="10479024" y="5907024"/>
            <a:ext cx="1106424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000" b="1" i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新教材</a:t>
            </a:r>
            <a:endParaRPr lang="en-US" sz="20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#mc=目录配置1#8e06c05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C_0#auto_editor_catalog_0?lid=b2f9a9df4&amp;cid=b2f9a9df4&amp;vtp=1">
            <a:hlinkClick r:id="rId3" action="ppaction://hlinksldjump"/>
          </p:cNvPr>
          <p:cNvSpPr/>
          <p:nvPr/>
        </p:nvSpPr>
        <p:spPr>
          <a:xfrm>
            <a:off x="2596896" y="6309360"/>
            <a:ext cx="429768" cy="35661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algn="ctr">
              <a:lnSpc>
                <a:spcPct val="100000"/>
              </a:lnSpc>
            </a:pPr>
            <a:r>
              <a:rPr lang="en-US" sz="1800" b="1" i="0" u="sng" dirty="0">
                <a:solidFill>
                  <a:srgbClr val="21A1DC"/>
                </a:solidFill>
                <a:latin typeface="Bodoni MT Black" pitchFamily="34" charset="0"/>
                <a:ea typeface="宋体" panose="02010600030101010101" pitchFamily="2" charset="-122"/>
                <a:cs typeface="Bodoni MT Black" pitchFamily="34" charset="-120"/>
              </a:rPr>
              <a:t>1</a:t>
            </a:r>
            <a:endParaRPr lang="en-US" sz="1800" dirty="0"/>
          </a:p>
        </p:txBody>
      </p:sp>
      <p:sp>
        <p:nvSpPr>
          <p:cNvPr id="4" name="C_0#auto_editor_catalog_0?lid=b8667c3fb&amp;cid=b8667c3fb&amp;vtp=1">
            <a:hlinkClick r:id="rId4" action="ppaction://hlinksldjump"/>
          </p:cNvPr>
          <p:cNvSpPr/>
          <p:nvPr/>
        </p:nvSpPr>
        <p:spPr>
          <a:xfrm>
            <a:off x="3172968" y="6309360"/>
            <a:ext cx="429768" cy="35661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algn="ctr">
              <a:lnSpc>
                <a:spcPct val="100000"/>
              </a:lnSpc>
            </a:pPr>
            <a:r>
              <a:rPr lang="en-US" sz="1800" b="1" i="0" u="sng" dirty="0">
                <a:solidFill>
                  <a:srgbClr val="21A1DC"/>
                </a:solidFill>
                <a:latin typeface="Bodoni MT Black" pitchFamily="34" charset="0"/>
                <a:ea typeface="宋体" panose="02010600030101010101" pitchFamily="2" charset="-122"/>
                <a:cs typeface="Bodoni MT Black" pitchFamily="34" charset="-120"/>
              </a:rPr>
              <a:t>2</a:t>
            </a:r>
            <a:endParaRPr lang="en-US" sz="1800" dirty="0"/>
          </a:p>
        </p:txBody>
      </p:sp>
      <p:sp>
        <p:nvSpPr>
          <p:cNvPr id="5" name="C_0#auto_editor_catalog_0?lid=dd4ba7259&amp;cid=dd4ba7259&amp;vtp=1">
            <a:hlinkClick r:id="rId5" action="ppaction://hlinksldjump"/>
          </p:cNvPr>
          <p:cNvSpPr/>
          <p:nvPr/>
        </p:nvSpPr>
        <p:spPr>
          <a:xfrm>
            <a:off x="3749040" y="6309360"/>
            <a:ext cx="429768" cy="35661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algn="ctr">
              <a:lnSpc>
                <a:spcPct val="100000"/>
              </a:lnSpc>
            </a:pPr>
            <a:r>
              <a:rPr lang="en-US" sz="1800" b="1" i="0" u="sng" dirty="0">
                <a:solidFill>
                  <a:srgbClr val="21A1DC"/>
                </a:solidFill>
                <a:latin typeface="Bodoni MT Black" pitchFamily="34" charset="0"/>
                <a:ea typeface="宋体" panose="02010600030101010101" pitchFamily="2" charset="-122"/>
                <a:cs typeface="Bodoni MT Black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C_0#auto_editor_catalog_0?lid=d673b0a1d&amp;cid=d673b0a1d&amp;vtp=1">
            <a:hlinkClick r:id="rId6" action="ppaction://hlinksldjump"/>
          </p:cNvPr>
          <p:cNvSpPr/>
          <p:nvPr/>
        </p:nvSpPr>
        <p:spPr>
          <a:xfrm>
            <a:off x="4315968" y="6309360"/>
            <a:ext cx="429768" cy="35661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algn="ctr">
              <a:lnSpc>
                <a:spcPct val="100000"/>
              </a:lnSpc>
            </a:pPr>
            <a:r>
              <a:rPr lang="en-US" sz="1800" b="1" i="0" u="sng" dirty="0">
                <a:solidFill>
                  <a:srgbClr val="21A1DC"/>
                </a:solidFill>
                <a:latin typeface="Bodoni MT Black" pitchFamily="34" charset="0"/>
                <a:ea typeface="宋体" panose="02010600030101010101" pitchFamily="2" charset="-122"/>
                <a:cs typeface="Bodoni MT Black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C_0#auto_editor_catalog_0?lid=9e6ba784c&amp;cid=9e6ba784c&amp;vtp=1">
            <a:hlinkClick r:id="rId7" action="ppaction://hlinksldjump"/>
          </p:cNvPr>
          <p:cNvSpPr/>
          <p:nvPr/>
        </p:nvSpPr>
        <p:spPr>
          <a:xfrm>
            <a:off x="4892040" y="6309360"/>
            <a:ext cx="429768" cy="35661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algn="ctr">
              <a:lnSpc>
                <a:spcPct val="100000"/>
              </a:lnSpc>
            </a:pPr>
            <a:r>
              <a:rPr lang="en-US" sz="1800" b="1" i="0" u="sng" dirty="0">
                <a:solidFill>
                  <a:srgbClr val="21A1DC"/>
                </a:solidFill>
                <a:latin typeface="Bodoni MT Black" pitchFamily="34" charset="0"/>
                <a:ea typeface="宋体" panose="02010600030101010101" pitchFamily="2" charset="-122"/>
                <a:cs typeface="Bodoni MT Black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C_0#auto_editor_catalog_0?lid=b47031412&amp;cid=b47031412&amp;vtp=1">
            <a:hlinkClick r:id="rId8" action="ppaction://hlinksldjump"/>
          </p:cNvPr>
          <p:cNvSpPr/>
          <p:nvPr/>
        </p:nvSpPr>
        <p:spPr>
          <a:xfrm>
            <a:off x="5468112" y="6309360"/>
            <a:ext cx="429768" cy="35661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algn="ctr">
              <a:lnSpc>
                <a:spcPct val="100000"/>
              </a:lnSpc>
            </a:pPr>
            <a:r>
              <a:rPr lang="en-US" sz="1800" b="1" i="0" u="sng" dirty="0">
                <a:solidFill>
                  <a:srgbClr val="21A1DC"/>
                </a:solidFill>
                <a:latin typeface="Bodoni MT Black" pitchFamily="34" charset="0"/>
                <a:ea typeface="宋体" panose="02010600030101010101" pitchFamily="2" charset="-122"/>
                <a:cs typeface="Bodoni MT Black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C_0#auto_editor_catalog_0?lid=03bf536bc&amp;cid=03bf536bc&amp;vtp=1">
            <a:hlinkClick r:id="rId9" action="ppaction://hlinksldjump"/>
          </p:cNvPr>
          <p:cNvSpPr/>
          <p:nvPr/>
        </p:nvSpPr>
        <p:spPr>
          <a:xfrm>
            <a:off x="6044184" y="6309360"/>
            <a:ext cx="429768" cy="35661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algn="ctr">
              <a:lnSpc>
                <a:spcPct val="100000"/>
              </a:lnSpc>
            </a:pPr>
            <a:r>
              <a:rPr lang="en-US" sz="1800" b="1" i="0" u="sng" dirty="0">
                <a:solidFill>
                  <a:srgbClr val="21A1DC"/>
                </a:solidFill>
                <a:latin typeface="Bodoni MT Black" pitchFamily="34" charset="0"/>
                <a:ea typeface="宋体" panose="02010600030101010101" pitchFamily="2" charset="-122"/>
                <a:cs typeface="Bodoni MT Black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C_0#auto_editor_catalog_0?lid=e937c3d64&amp;cid=e937c3d64&amp;vtp=1">
            <a:hlinkClick r:id="rId10" action="ppaction://hlinksldjump"/>
          </p:cNvPr>
          <p:cNvSpPr/>
          <p:nvPr/>
        </p:nvSpPr>
        <p:spPr>
          <a:xfrm>
            <a:off x="6620256" y="6309360"/>
            <a:ext cx="429768" cy="35661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algn="ctr">
              <a:lnSpc>
                <a:spcPct val="100000"/>
              </a:lnSpc>
            </a:pPr>
            <a:r>
              <a:rPr lang="en-US" sz="1800" b="1" i="0" u="sng" dirty="0">
                <a:solidFill>
                  <a:srgbClr val="21A1DC"/>
                </a:solidFill>
                <a:latin typeface="Bodoni MT Black" pitchFamily="34" charset="0"/>
                <a:ea typeface="宋体" panose="02010600030101010101" pitchFamily="2" charset="-122"/>
                <a:cs typeface="Bodoni MT Black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C_0#auto_editor_catalog_0?lid=6a1dea4e4&amp;cid=6a1dea4e4&amp;vtp=1">
            <a:hlinkClick r:id="rId11" action="ppaction://hlinksldjump"/>
          </p:cNvPr>
          <p:cNvSpPr/>
          <p:nvPr/>
        </p:nvSpPr>
        <p:spPr>
          <a:xfrm>
            <a:off x="7196328" y="6309360"/>
            <a:ext cx="429768" cy="35661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algn="ctr">
              <a:lnSpc>
                <a:spcPct val="100000"/>
              </a:lnSpc>
            </a:pPr>
            <a:r>
              <a:rPr lang="en-US" sz="1800" b="1" i="0" u="sng" dirty="0">
                <a:solidFill>
                  <a:srgbClr val="21A1DC"/>
                </a:solidFill>
                <a:latin typeface="Bodoni MT Black" pitchFamily="34" charset="0"/>
                <a:ea typeface="宋体" panose="02010600030101010101" pitchFamily="2" charset="-122"/>
                <a:cs typeface="Bodoni MT Black" pitchFamily="34" charset="-120"/>
              </a:rPr>
              <a:t>9</a:t>
            </a:r>
            <a:endParaRPr lang="en-US" sz="1800" dirty="0"/>
          </a:p>
        </p:txBody>
      </p:sp>
      <p:sp>
        <p:nvSpPr>
          <p:cNvPr id="12" name="C_0#auto_editor_catalog_0?lid=c9506b746&amp;cid=c9506b746&amp;vtp=1">
            <a:hlinkClick r:id="rId12" action="ppaction://hlinksldjump"/>
          </p:cNvPr>
          <p:cNvSpPr/>
          <p:nvPr/>
        </p:nvSpPr>
        <p:spPr>
          <a:xfrm>
            <a:off x="7772400" y="6309360"/>
            <a:ext cx="429768" cy="35661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algn="ctr">
              <a:lnSpc>
                <a:spcPct val="100000"/>
              </a:lnSpc>
            </a:pPr>
            <a:r>
              <a:rPr lang="en-US" sz="1800" b="1" i="0" u="sng" dirty="0">
                <a:solidFill>
                  <a:srgbClr val="21A1DC"/>
                </a:solidFill>
                <a:latin typeface="Bodoni MT Black" pitchFamily="34" charset="0"/>
                <a:ea typeface="宋体" panose="02010600030101010101" pitchFamily="2" charset="-122"/>
                <a:cs typeface="Bodoni MT Black" pitchFamily="34" charset="-120"/>
              </a:rPr>
              <a:t>10</a:t>
            </a:r>
            <a:endParaRPr lang="en-US" sz="1800" dirty="0"/>
          </a:p>
        </p:txBody>
      </p:sp>
      <p:sp>
        <p:nvSpPr>
          <p:cNvPr id="13" name="C_0#auto_editor_catalog_0?lid=6a2a6eae0&amp;cid=6a2a6eae0&amp;vtp=1">
            <a:hlinkClick r:id="rId13" action="ppaction://hlinksldjump"/>
          </p:cNvPr>
          <p:cNvSpPr/>
          <p:nvPr/>
        </p:nvSpPr>
        <p:spPr>
          <a:xfrm>
            <a:off x="8348472" y="6309360"/>
            <a:ext cx="429768" cy="35661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algn="ctr">
              <a:lnSpc>
                <a:spcPct val="100000"/>
              </a:lnSpc>
            </a:pPr>
            <a:r>
              <a:rPr lang="en-US" sz="1800" b="1" i="0" u="sng" dirty="0">
                <a:solidFill>
                  <a:srgbClr val="21A1DC"/>
                </a:solidFill>
                <a:latin typeface="Bodoni MT Black" pitchFamily="34" charset="0"/>
                <a:ea typeface="宋体" panose="02010600030101010101" pitchFamily="2" charset="-122"/>
                <a:cs typeface="Bodoni MT Black" pitchFamily="34" charset="-120"/>
              </a:rPr>
              <a:t>11</a:t>
            </a:r>
            <a:endParaRPr lang="en-US" sz="1800" dirty="0"/>
          </a:p>
        </p:txBody>
      </p:sp>
      <p:sp>
        <p:nvSpPr>
          <p:cNvPr id="14" name="C_0#auto_editor_catalog_0?lid=4e01ef2bf&amp;cid=4e01ef2bf&amp;vtp=1">
            <a:hlinkClick r:id="rId14" action="ppaction://hlinksldjump"/>
          </p:cNvPr>
          <p:cNvSpPr/>
          <p:nvPr/>
        </p:nvSpPr>
        <p:spPr>
          <a:xfrm>
            <a:off x="8924544" y="6309360"/>
            <a:ext cx="429768" cy="35661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algn="ctr">
              <a:lnSpc>
                <a:spcPct val="100000"/>
              </a:lnSpc>
            </a:pPr>
            <a:r>
              <a:rPr lang="en-US" sz="1800" b="1" i="0" u="sng" dirty="0">
                <a:solidFill>
                  <a:srgbClr val="21A1DC"/>
                </a:solidFill>
                <a:latin typeface="Bodoni MT Black" pitchFamily="34" charset="0"/>
                <a:ea typeface="宋体" panose="02010600030101010101" pitchFamily="2" charset="-122"/>
                <a:cs typeface="Bodoni MT Black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57.png"/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66.png"/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3_BD.16_1#b47031412?sp=1&amp;pid=66c21f7e5&amp;color=0,0,0&amp;vtp=1&amp;bt=1&amp;bbb=1&amp;hb=1"/>
              <p:cNvSpPr/>
              <p:nvPr/>
            </p:nvSpPr>
            <p:spPr>
              <a:xfrm>
                <a:off x="612648" y="486000"/>
                <a:ext cx="10963656" cy="10333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6.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在国际军事比赛中，一辆坦克从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时刻开始，做初速度为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的加速直线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运动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，其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图像如图。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则下列说法中正确的是(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3_BD.16_1#b47031412?sp=1&amp;pid=66c21f7e5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033399"/>
              </a:xfrm>
              <a:prstGeom prst="rect">
                <a:avLst/>
              </a:prstGeom>
              <a:blipFill rotWithShape="1">
                <a:blip r:embed="rId1"/>
                <a:stretch>
                  <a:fillRect l="-5" t="-22" r="2" b="-56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3_AN.17_1#b47031412.bracket?pid=66c21f7e5&amp;color=0,0,0&amp;vpa=6&amp;vtp=1"/>
          <p:cNvSpPr/>
          <p:nvPr/>
        </p:nvSpPr>
        <p:spPr>
          <a:xfrm>
            <a:off x="7317010" y="1033370"/>
            <a:ext cx="423863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</a:t>
            </a:r>
            <a:endParaRPr lang="en-US" altLang="zh-CN" sz="2400" dirty="0"/>
          </a:p>
        </p:txBody>
      </p:sp>
      <p:pic>
        <p:nvPicPr>
          <p:cNvPr id="4" name="QC_3_BD.16_2#b47031412?htil=4&amp;pid=66c21f7e5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55932" y="1647541"/>
            <a:ext cx="1874520" cy="168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3_BD.16_3#b47031412.choices?htil=4&amp;pid=66c21f7e5&amp;color=0,0,0&amp;vtp=1&amp;bbb=1"/>
              <p:cNvSpPr/>
              <p:nvPr/>
            </p:nvSpPr>
            <p:spPr>
              <a:xfrm>
                <a:off x="612648" y="1520541"/>
                <a:ext cx="8997696" cy="214503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∼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内坦克做匀减速运动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∼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内坦克的位移为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18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∼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内坦克的平均速度为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末坦克的速度大小为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3_BD.16_3#b47031412.choices?htil=4&amp;pid=66c21f7e5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520541"/>
                <a:ext cx="8997696" cy="2145030"/>
              </a:xfrm>
              <a:prstGeom prst="rect">
                <a:avLst/>
              </a:prstGeom>
              <a:blipFill rotWithShape="1">
                <a:blip r:embed="rId3"/>
                <a:stretch>
                  <a:fillRect l="-6" t="-16" r="3" b="-30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3_AS.18_1#b47031412?pid=66c21f7e5&amp;color=0,0,0&amp;vtp=1&amp;bt=1&amp;bbb=1&amp;hb=1"/>
              <p:cNvSpPr/>
              <p:nvPr/>
            </p:nvSpPr>
            <p:spPr>
              <a:xfrm>
                <a:off x="612648" y="486000"/>
                <a:ext cx="10963656" cy="32726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由图可知，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～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内坦克做加速度减小的加速运动，故A错误；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～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内坦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克做匀加速直线运动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，加速度大小为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，则位移大小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18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，平均速度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CN" sz="2400" b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bar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</m:ba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～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内坦克一直做加速直线运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动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，位移一定大于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18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，故B错误，C正确；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图线与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轴围成的面积表示速度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的变化量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～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内坦克速度变化量为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+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6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×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9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末坦克速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度大小为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6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9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，故D错误。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3_AS.18_1#b47031412?pid=66c21f7e5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3272600"/>
              </a:xfrm>
              <a:prstGeom prst="rect">
                <a:avLst/>
              </a:prstGeom>
              <a:blipFill rotWithShape="1">
                <a:blip r:embed="rId1"/>
                <a:stretch>
                  <a:fillRect l="-5" t="-7" r="-56" b="-16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_BD#f44585064?pid=8e06c0559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能力强化练</a:t>
            </a:r>
            <a:endParaRPr lang="en-US" altLang="zh-CN" sz="2800" dirty="0"/>
          </a:p>
        </p:txBody>
      </p:sp>
      <p:pic>
        <p:nvPicPr>
          <p:cNvPr id="3" name="QC_3_BD.19_1#03bf536bc?htil=5&amp;pid=f44585064&amp;color=0,0,0&amp;tib=255,255,255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88276" y="1167380"/>
            <a:ext cx="2990088" cy="236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QC_3_BD.19_2#03bf536bc?htil=5&amp;sp=1&amp;pid=f44585064&amp;color=0,0,0&amp;vtp=1&amp;bbb=1&amp;hb=1"/>
              <p:cNvSpPr/>
              <p:nvPr/>
            </p:nvSpPr>
            <p:spPr>
              <a:xfrm>
                <a:off x="612648" y="1121661"/>
                <a:ext cx="7891272" cy="15921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7.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一物体由静止开始，在粗糙的水平面上沿直线运动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，其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加速度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随时间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变化的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图像如图所示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。若选物体开始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运动的方向为正方向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，那么，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下列说法中正确的是(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C_3_BD.19_2#03bf536bc?htil=5&amp;sp=1&amp;pid=f44585064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21661"/>
                <a:ext cx="7891272" cy="1592199"/>
              </a:xfrm>
              <a:prstGeom prst="rect">
                <a:avLst/>
              </a:prstGeom>
              <a:blipFill rotWithShape="1">
                <a:blip r:embed="rId2"/>
                <a:stretch>
                  <a:fillRect l="-6" t="-16" b="-3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3_AN.20_1#03bf536bc.bracket?pid=f44585064&amp;color=0,0,0&amp;vpa=7&amp;vtp=1"/>
          <p:cNvSpPr/>
          <p:nvPr/>
        </p:nvSpPr>
        <p:spPr>
          <a:xfrm>
            <a:off x="7563517" y="2227831"/>
            <a:ext cx="423863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QC_3_BD.19_3#03bf536bc.choices?htil=5&amp;pid=f44585064&amp;color=0,0,0&amp;vtp=1&amp;bbb=1&amp;hb=1"/>
              <p:cNvSpPr/>
              <p:nvPr/>
            </p:nvSpPr>
            <p:spPr>
              <a:xfrm>
                <a:off x="612648" y="2714342"/>
                <a:ext cx="7891272" cy="27097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～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的时间内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，物体先做匀速直线运动后做匀减速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直线运动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时物体的位移最大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～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的时间内，物体速度的变化量为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～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的时间内，物体的位移为0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6" name="QC_3_BD.19_3#03bf536bc.choices?htil=5&amp;pid=f44585064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714342"/>
                <a:ext cx="7891272" cy="2709799"/>
              </a:xfrm>
              <a:prstGeom prst="rect">
                <a:avLst/>
              </a:prstGeom>
              <a:blipFill rotWithShape="1">
                <a:blip r:embed="rId3"/>
                <a:stretch>
                  <a:fillRect l="-6" t="-13" b="-21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3_AS.21_1#03bf536bc?pid=f44585064&amp;color=0,0,0&amp;vtp=1&amp;bt=1&amp;bbb=1&amp;hb=1"/>
              <p:cNvSpPr/>
              <p:nvPr/>
            </p:nvSpPr>
            <p:spPr>
              <a:xfrm>
                <a:off x="612648" y="486000"/>
                <a:ext cx="10963656" cy="38314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由题图可知，在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～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的时间内，加速度大小不变，方向为正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，与速度方向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相同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，物体做匀加速直线运动，在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～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的时间内，加速度减小，方向不变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，物体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做加速度减小的加速直线运动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，A错误；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图像中图线与时间轴所围的面积表示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速度的变化量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～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的时间内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，物体速度的变化量为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×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×(−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，C正确；根据C项分析并结合图像可知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，在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～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的时间内，物体的速度变化量为0，即物体在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～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的时间内一直向正方向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运动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，且在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时速度为0，此时物体的位移最大且不为0，B、D错误。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3_AS.21_1#03bf536bc?pid=f44585064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3831400"/>
              </a:xfrm>
              <a:prstGeom prst="rect">
                <a:avLst/>
              </a:prstGeom>
              <a:blipFill rotWithShape="1">
                <a:blip r:embed="rId1"/>
                <a:stretch>
                  <a:fillRect l="-5" t="-6" r="-652" b="-14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3_BD.22_1#e937c3d64?htil=6&amp;pid=f44585064&amp;color=0,0,0&amp;tib=255,255,255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2235" y="540863"/>
            <a:ext cx="3593592" cy="273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3_BD.22_2#e937c3d64?htil=6&amp;sp=1&amp;pid=f44585064&amp;color=0,0,0&amp;vtp=1&amp;bt=1&amp;bbb=1&amp;hb=1"/>
              <p:cNvSpPr/>
              <p:nvPr/>
            </p:nvSpPr>
            <p:spPr>
              <a:xfrm>
                <a:off x="612648" y="486000"/>
                <a:ext cx="7287768" cy="15921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8.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多选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（2024·河南周口质检</a:t>
                </a:r>
                <a:r>
                  <a:rPr lang="en-US" altLang="zh-CN" sz="2400" b="0" i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）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如图所示为两辆汽车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zh-CN" altLang="en-US" sz="2400" b="0" i="0" kern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运动过程中的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图像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，已知两辆汽车同时由同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一地点出发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则下列说法正确的是(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C_3_BD.22_2#e937c3d64?htil=6&amp;sp=1&amp;pid=f44585064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7287768" cy="1592199"/>
              </a:xfrm>
              <a:prstGeom prst="rect">
                <a:avLst/>
              </a:prstGeom>
              <a:blipFill rotWithShape="1">
                <a:blip r:embed="rId2"/>
                <a:stretch>
                  <a:fillRect l="-7" t="-14" r="5" b="-36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3_AN.23_1#e937c3d64.bracket?pid=f44585064&amp;color=0,0,0&amp;vpa=8&amp;vtp=1&amp;bbb=1"/>
          <p:cNvSpPr/>
          <p:nvPr/>
        </p:nvSpPr>
        <p:spPr>
          <a:xfrm>
            <a:off x="5455316" y="1592170"/>
            <a:ext cx="661988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AD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3_BD.22_3#e937c3d64.choices?htil=6&amp;pid=f44585064&amp;color=0,0,0&amp;vtp=1&amp;bbb=1"/>
              <p:cNvSpPr/>
              <p:nvPr/>
            </p:nvSpPr>
            <p:spPr>
              <a:xfrm>
                <a:off x="612648" y="2081817"/>
                <a:ext cx="7287768" cy="2150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汽车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的初速度大小为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汽车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的加速度大小为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时两辆汽车的速度相同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时两辆汽车再次相遇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3_BD.22_3#e937c3d64.choices?htil=6&amp;pid=f44585064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081817"/>
                <a:ext cx="7287768" cy="2150999"/>
              </a:xfrm>
              <a:prstGeom prst="rect">
                <a:avLst/>
              </a:prstGeom>
              <a:blipFill rotWithShape="1">
                <a:blip r:embed="rId3"/>
                <a:stretch>
                  <a:fillRect l="-7" t="-13" r="5" b="-27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3_AS.24_1#e937c3d64?pid=f44585064&amp;color=0,0,0&amp;vtp=1&amp;bt=1&amp;bbb=1&amp;hb=1"/>
              <p:cNvSpPr/>
              <p:nvPr/>
            </p:nvSpPr>
            <p:spPr>
              <a:xfrm>
                <a:off x="612648" y="486000"/>
                <a:ext cx="10963656" cy="53046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62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根据匀变速直线运动的位移时间公式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，可得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对比题图可知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，两汽车均做匀变速直线运动，对汽车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，又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62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=−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20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，解得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，A正确；对汽车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，由题图可知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6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20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，解得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，B错误；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时，汽车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的速度为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62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，位移为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𝐴</m:t>
                        </m:r>
                      </m:sub>
                    </m:sSub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，同理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时，汽车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的速度为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，根据逆向思维，把汽车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的运动看成反方向的初速度为零的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匀加速直线运动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，则汽车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的位移为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，由于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时两汽车的位移相同，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则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时两辆汽车再次相遇，C错误，D正确。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3_AS.24_1#e937c3d64?pid=f44585064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5304600"/>
              </a:xfrm>
              <a:prstGeom prst="rect">
                <a:avLst/>
              </a:prstGeom>
              <a:blipFill rotWithShape="1">
                <a:blip r:embed="rId1"/>
                <a:stretch>
                  <a:fillRect l="-5" t="-4" r="-1104" b="-10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3_BD.25_1#6a1dea4e4?sp=1&amp;pid=f44585064&amp;color=0,0,0&amp;vtp=1&amp;bt=1&amp;bbb=1&amp;hb=1"/>
              <p:cNvSpPr/>
              <p:nvPr/>
            </p:nvSpPr>
            <p:spPr>
              <a:xfrm>
                <a:off x="612648" y="486000"/>
                <a:ext cx="10963656" cy="15963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9.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（2025·广东深圳模拟）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两辆汽车同时从坐标原点沿同一方向做直线运动，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车做刹车运动，它们速度的平方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随位置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变化的图像如图所示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，以两车运动方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向为正方向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3_BD.25_1#6a1dea4e4?sp=1&amp;pid=f44585064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596390"/>
              </a:xfrm>
              <a:prstGeom prst="rect">
                <a:avLst/>
              </a:prstGeom>
              <a:blipFill rotWithShape="1">
                <a:blip r:embed="rId1"/>
                <a:stretch>
                  <a:fillRect l="-5" t="-14" r="-507" b="-3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3_BD.25_2#6a1dea4e4?pid=f44585064&amp;color=0,0,0&amp;vtp=1&amp;bbb=1"/>
          <p:cNvSpPr/>
          <p:nvPr/>
        </p:nvSpPr>
        <p:spPr>
          <a:xfrm>
            <a:off x="612648" y="2136555"/>
            <a:ext cx="10963656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下列说法正确的是(</a:t>
            </a: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4" name="QC_3_AN.26_1#6a1dea4e4.bracket?pid=f44585064&amp;color=0,0,0&amp;vpa=9&amp;vtp=1"/>
          <p:cNvSpPr/>
          <p:nvPr/>
        </p:nvSpPr>
        <p:spPr>
          <a:xfrm>
            <a:off x="3296316" y="2125125"/>
            <a:ext cx="423863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</a:t>
            </a:r>
            <a:endParaRPr lang="en-US" altLang="zh-CN" sz="2400" dirty="0"/>
          </a:p>
        </p:txBody>
      </p:sp>
      <p:pic>
        <p:nvPicPr>
          <p:cNvPr id="5" name="QC_3_BD.25_3#6a1dea4e4?htil=7&amp;pid=f44585064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6102" y="2742282"/>
            <a:ext cx="3547872" cy="296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QC_3_BD.25_4#6a1dea4e4.choices?htil=7&amp;pid=f44585064&amp;color=0,0,0&amp;vtp=1&amp;bbb=1"/>
              <p:cNvSpPr/>
              <p:nvPr/>
            </p:nvSpPr>
            <p:spPr>
              <a:xfrm>
                <a:off x="612648" y="2615282"/>
                <a:ext cx="7333488" cy="2150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汽车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的加速度为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汽车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的加速度为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汽车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～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内的位移大小为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9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汽车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处相遇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6" name="QC_3_BD.25_4#6a1dea4e4.choices?htil=7&amp;pid=f44585064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615282"/>
                <a:ext cx="7333488" cy="2150999"/>
              </a:xfrm>
              <a:prstGeom prst="rect">
                <a:avLst/>
              </a:prstGeom>
              <a:blipFill rotWithShape="1">
                <a:blip r:embed="rId3"/>
                <a:stretch>
                  <a:fillRect l="-7" t="-16" r="5" b="-2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3_AS.27_1#6a1dea4e4?pid=f44585064&amp;color=0,0,0&amp;vtp=1&amp;bt=1&amp;bbb=1"/>
              <p:cNvSpPr/>
              <p:nvPr/>
            </p:nvSpPr>
            <p:spPr>
              <a:xfrm>
                <a:off x="612648" y="486000"/>
                <a:ext cx="10963656" cy="49530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5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对汽车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进行分析，根据速度与位移的关系有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sSubSup>
                      <m:sSub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b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5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则有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sSubSup>
                      <m:sSub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6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结合图像有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b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36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m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⋅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=−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36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9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解得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即汽车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的加速度为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，故A错误；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对汽车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进行分析，根据速度与位移的关系有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6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结合图像有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18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9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解得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algn="l" latinLnBrk="1">
                  <a:lnSpc>
                    <a:spcPct val="150000"/>
                  </a:lnSpc>
                </a:pPr>
                <a:endParaRPr lang="en-US" altLang="zh-CN" sz="2400" dirty="0"/>
              </a:p>
            </p:txBody>
          </p:sp>
        </mc:Choice>
        <mc:Fallback>
          <p:sp>
            <p:nvSpPr>
              <p:cNvPr id="2" name="QC_3_AS.27_1#6a1dea4e4?pid=f44585064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4953000"/>
              </a:xfrm>
              <a:prstGeom prst="rect">
                <a:avLst/>
              </a:prstGeom>
              <a:blipFill rotWithShape="1">
                <a:blip r:embed="rId1"/>
                <a:stretch>
                  <a:fillRect l="-5" t="-5" r="2" b="-110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3_AS.27_1#6a1dea4e4?pid=f44585064&amp;color=0,0,0&amp;vtp=1&amp;bt=1&amp;bbb=1"/>
              <p:cNvSpPr/>
              <p:nvPr/>
            </p:nvSpPr>
            <p:spPr>
              <a:xfrm>
                <a:off x="612648" y="486000"/>
                <a:ext cx="10963656" cy="48601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故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B错误；</a:t>
                </a:r>
                <a:endParaRPr lang="en-US" altLang="zh-CN" sz="2400" dirty="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汽车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处于刹车状态，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停止运动的时间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58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表明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已经停止运动，则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～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内的位移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9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故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C正确；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两辆汽车同时从坐标原点沿同一方向做直线运动，相遇时有</a:t>
                </a:r>
                <a:endParaRPr lang="en-US" altLang="zh-CN" sz="2400" dirty="0"/>
              </a:p>
              <a:p>
                <a:pPr latinLnBrk="1">
                  <a:lnSpc>
                    <a:spcPts val="62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解得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&gt;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表明相遇前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已经停止运动，汽车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9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处相遇，故D错误。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3_AS.27_1#6a1dea4e4?pid=f44585064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4860100"/>
              </a:xfrm>
              <a:prstGeom prst="rect">
                <a:avLst/>
              </a:prstGeom>
              <a:blipFill rotWithShape="1">
                <a:blip r:embed="rId1"/>
                <a:stretch>
                  <a:fillRect l="-5" t="-5" r="2" b="-11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O_3_BD.28_1#c9506b746?sp=1&amp;pid=f44585064&amp;color=0,0,0&amp;vtp=1&amp;bt=1&amp;bbb=1&amp;hb=1"/>
              <p:cNvSpPr/>
              <p:nvPr/>
            </p:nvSpPr>
            <p:spPr>
              <a:xfrm>
                <a:off x="612648" y="486000"/>
                <a:ext cx="10963656" cy="21551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10.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（2024·江苏徐州模拟）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如图甲所示，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车原来临时停在一水平路面上，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车在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后面匀速向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车靠近，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车司机发现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车后启动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车，以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车司机发现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车为计时起点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两车的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图像如图乙所示。已知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车在第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内与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车的距离缩短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O_3_BD.28_1#c9506b746?sp=1&amp;pid=f44585064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2155190"/>
              </a:xfrm>
              <a:prstGeom prst="rect">
                <a:avLst/>
              </a:prstGeom>
              <a:blipFill rotWithShape="1">
                <a:blip r:embed="rId1"/>
                <a:stretch>
                  <a:fillRect l="-5" t="-10" r="-420" b="-25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QO_3_BD.28_2#c9506b746?pid=f44585064&amp;color=0,0,0&amp;tib=255,255,255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7600" y="2753712"/>
            <a:ext cx="4873752" cy="17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O_4_BD.29_1#4efd41f2a?pid=c9506b746&amp;color=0,0,0&amp;vtp=1&amp;bt=1&amp;bbb=1"/>
              <p:cNvSpPr/>
              <p:nvPr/>
            </p:nvSpPr>
            <p:spPr>
              <a:xfrm>
                <a:off x="612648" y="486000"/>
                <a:ext cx="10963656" cy="4745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求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车的速度大小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车的加速度大小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O_4_BD.29_1#4efd41f2a?pid=c9506b746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474599"/>
              </a:xfrm>
              <a:prstGeom prst="rect">
                <a:avLst/>
              </a:prstGeom>
              <a:blipFill rotWithShape="1">
                <a:blip r:embed="rId1"/>
                <a:stretch>
                  <a:fillRect l="-5" t="-47" r="2" b="-123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QO_4_AN.30_1#4efd41f2a?pid=c9506b746&amp;color=0,0,0&amp;vtp=1&amp;bbb=1"/>
              <p:cNvSpPr/>
              <p:nvPr/>
            </p:nvSpPr>
            <p:spPr>
              <a:xfrm>
                <a:off x="612648" y="1020225"/>
                <a:ext cx="10963656" cy="46863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[答案]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;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O_4_AN.30_1#4efd41f2a?pid=c9506b746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20225"/>
                <a:ext cx="10963656" cy="468630"/>
              </a:xfrm>
              <a:prstGeom prst="rect">
                <a:avLst/>
              </a:prstGeom>
              <a:blipFill rotWithShape="1">
                <a:blip r:embed="rId2"/>
                <a:stretch>
                  <a:fillRect l="-5" t="-89" r="2" b="-137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QO_4_AS.31_1#4efd41f2a?pid=c9506b746&amp;color=0,0,0&amp;vtp=1&amp;bbb=1"/>
              <p:cNvSpPr/>
              <p:nvPr/>
            </p:nvSpPr>
            <p:spPr>
              <a:xfrm>
                <a:off x="612648" y="1498952"/>
                <a:ext cx="10963656" cy="329984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车刚启动，两车间缩短的距离为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车的位移，可得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解得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车的速度大小为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7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图像的斜率表示加速度，可得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车的加速度大小为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其中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解得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车的加速度大小为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O_4_AS.31_1#4efd41f2a?pid=c9506b746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498952"/>
                <a:ext cx="10963656" cy="3299841"/>
              </a:xfrm>
              <a:prstGeom prst="rect">
                <a:avLst/>
              </a:prstGeom>
              <a:blipFill rotWithShape="1">
                <a:blip r:embed="rId3"/>
                <a:stretch>
                  <a:fillRect l="-5" t="-11" r="2" b="-19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O_4_BD.32_1#de288bf7e?pid=c9506b746&amp;color=0,0,0&amp;vtp=1&amp;bt=1&amp;bbb=1&amp;hb=1"/>
              <p:cNvSpPr/>
              <p:nvPr/>
            </p:nvSpPr>
            <p:spPr>
              <a:xfrm>
                <a:off x="612648" y="486000"/>
                <a:ext cx="10963656" cy="10375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两车不会相撞，则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车司机发现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车时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两车的距离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应满足什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么条件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？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O_4_BD.32_1#de288bf7e?pid=c9506b746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037590"/>
              </a:xfrm>
              <a:prstGeom prst="rect">
                <a:avLst/>
              </a:prstGeom>
              <a:blipFill rotWithShape="1">
                <a:blip r:embed="rId1"/>
                <a:stretch>
                  <a:fillRect l="-5" t="-22" r="2" b="-5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QO_4_AN.33_1#de288bf7e?pid=c9506b746&amp;color=0,0,0&amp;vtp=1&amp;bbb=1"/>
              <p:cNvSpPr/>
              <p:nvPr/>
            </p:nvSpPr>
            <p:spPr>
              <a:xfrm>
                <a:off x="612648" y="1589185"/>
                <a:ext cx="10963656" cy="46863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[答案]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&gt;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36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O_4_AN.33_1#de288bf7e?pid=c9506b746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589185"/>
                <a:ext cx="10963656" cy="468630"/>
              </a:xfrm>
              <a:prstGeom prst="rect">
                <a:avLst/>
              </a:prstGeom>
              <a:blipFill rotWithShape="1">
                <a:blip r:embed="rId2"/>
                <a:stretch>
                  <a:fillRect l="-5" t="-89" r="2" b="-137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QO_4_AS.34_1#de288bf7e?pid=c9506b746&amp;color=0,0,0&amp;vtp=1&amp;bbb=1&amp;hb=1"/>
              <p:cNvSpPr/>
              <p:nvPr/>
            </p:nvSpPr>
            <p:spPr>
              <a:xfrm>
                <a:off x="612648" y="2067912"/>
                <a:ext cx="10963656" cy="215849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两车的速度相等时，两车的距离达到最小，对应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图像的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时刻，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此时两车已发生的相对位移为梯形的面积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𝐵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代入数据解得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36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3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两车不会相撞，则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应满足的条件为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&gt;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36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O_4_AS.34_1#de288bf7e?pid=c9506b746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067912"/>
                <a:ext cx="10963656" cy="2158492"/>
              </a:xfrm>
              <a:prstGeom prst="rect">
                <a:avLst/>
              </a:prstGeom>
              <a:blipFill rotWithShape="1">
                <a:blip r:embed="rId3"/>
                <a:stretch>
                  <a:fillRect l="-5" t="-16" r="2" b="-29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O_3_BD.35_1#6a2a6eae0?pid=f44585064&amp;color=0,0,0&amp;vtp=1&amp;bt=1&amp;bbb=1&amp;hb=1"/>
              <p:cNvSpPr/>
              <p:nvPr/>
            </p:nvSpPr>
            <p:spPr>
              <a:xfrm>
                <a:off x="612648" y="486000"/>
                <a:ext cx="10963656" cy="103682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11.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某一长直的赛道上，一辆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F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赛车前方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200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处有一安全车正以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的速度匀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速前进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，这时赛车从静止出发以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的加速度追赶。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O_3_BD.35_1#6a2a6eae0?pid=f44585064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036828"/>
              </a:xfrm>
              <a:prstGeom prst="rect">
                <a:avLst/>
              </a:prstGeom>
              <a:blipFill rotWithShape="1">
                <a:blip r:embed="rId1"/>
                <a:stretch>
                  <a:fillRect l="-5" t="-22" r="2" b="-53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QO_4_BD.36_1#af6705ee3?pid=6a2a6eae0&amp;color=0,0,0&amp;vtp=1&amp;bbb=1"/>
              <p:cNvSpPr/>
              <p:nvPr/>
            </p:nvSpPr>
            <p:spPr>
              <a:xfrm>
                <a:off x="612648" y="1589185"/>
                <a:ext cx="10963656" cy="4745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（1）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求赛车出发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末的瞬时速度大小；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O_4_BD.36_1#af6705ee3?pid=6a2a6eae0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589185"/>
                <a:ext cx="10963656" cy="474599"/>
              </a:xfrm>
              <a:prstGeom prst="rect">
                <a:avLst/>
              </a:prstGeom>
              <a:blipFill rotWithShape="1">
                <a:blip r:embed="rId2"/>
                <a:stretch>
                  <a:fillRect l="-5" t="-87" r="2" b="-123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QO_4_AN.37_1#af6705ee3?pid=6a2a6eae0&amp;color=0,0,0&amp;vtp=1&amp;bbb=1"/>
              <p:cNvSpPr/>
              <p:nvPr/>
            </p:nvSpPr>
            <p:spPr>
              <a:xfrm>
                <a:off x="612648" y="2123855"/>
                <a:ext cx="10963656" cy="46863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[答案]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O_4_AN.37_1#af6705ee3?pid=6a2a6eae0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123855"/>
                <a:ext cx="10963656" cy="468630"/>
              </a:xfrm>
              <a:prstGeom prst="rect">
                <a:avLst/>
              </a:prstGeom>
              <a:blipFill rotWithShape="1">
                <a:blip r:embed="rId3"/>
                <a:stretch>
                  <a:fillRect l="-5" t="-89" r="2" b="-137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QO_4_AS.38_1#af6705ee3?pid=6a2a6eae0&amp;color=0,0,0&amp;vtp=1&amp;bbb=1"/>
              <p:cNvSpPr/>
              <p:nvPr/>
            </p:nvSpPr>
            <p:spPr>
              <a:xfrm>
                <a:off x="612648" y="2602582"/>
                <a:ext cx="10963656" cy="100749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赛车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末的速度</a:t>
                </a:r>
                <a:endParaRPr lang="en-US" altLang="zh-CN" sz="2400" dirty="0"/>
              </a:p>
              <a:p>
                <a:pPr latinLnBrk="1">
                  <a:lnSpc>
                    <a:spcPts val="4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×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3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O_4_AS.38_1#af6705ee3?pid=6a2a6eae0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602582"/>
                <a:ext cx="10963656" cy="1007491"/>
              </a:xfrm>
              <a:prstGeom prst="rect">
                <a:avLst/>
              </a:prstGeom>
              <a:blipFill rotWithShape="1">
                <a:blip r:embed="rId4"/>
                <a:stretch>
                  <a:fillRect l="-5" t="-35" r="2" b="-58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  <p:bldP spid="5" grpId="0" animBg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4_BD.39_1#26d9d58f3?pid=6a2a6eae0&amp;color=0,0,0&amp;vtp=1&amp;bt=1&amp;bbb=1"/>
          <p:cNvSpPr/>
          <p:nvPr/>
        </p:nvSpPr>
        <p:spPr>
          <a:xfrm>
            <a:off x="612648" y="486000"/>
            <a:ext cx="10963656" cy="4745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（2）</a:t>
            </a:r>
            <a:r>
              <a:rPr lang="en-US" altLang="zh-CN" sz="2400" b="0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求赛车何时追上安全车及追上之前与安全车的最远距离；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QO_4_AN.40_1#26d9d58f3?pid=6a2a6eae0&amp;color=0,0,0&amp;vtp=1&amp;bbb=1"/>
              <p:cNvSpPr/>
              <p:nvPr/>
            </p:nvSpPr>
            <p:spPr>
              <a:xfrm>
                <a:off x="612648" y="1020225"/>
                <a:ext cx="10963656" cy="46863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[答案]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;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225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O_4_AN.40_1#26d9d58f3?pid=6a2a6eae0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20225"/>
                <a:ext cx="10963656" cy="468630"/>
              </a:xfrm>
              <a:prstGeom prst="rect">
                <a:avLst/>
              </a:prstGeom>
              <a:blipFill rotWithShape="1">
                <a:blip r:embed="rId1"/>
                <a:stretch>
                  <a:fillRect l="-5" t="-89" r="2" b="-137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QO_4_AS.41_1#26d9d58f3?pid=6a2a6eae0&amp;color=0,0,0&amp;vtp=1&amp;bbb=1"/>
              <p:cNvSpPr/>
              <p:nvPr/>
            </p:nvSpPr>
            <p:spPr>
              <a:xfrm>
                <a:off x="612648" y="1498952"/>
                <a:ext cx="10963656" cy="432333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62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设经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时间追上安全车，由位移关系得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𝑠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，其中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𝑠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200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解得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此时赛车的速度</a:t>
                </a:r>
                <a:endParaRPr lang="en-US" altLang="zh-CN" sz="2400" dirty="0"/>
              </a:p>
              <a:p>
                <a:pPr latinLnBrk="1">
                  <a:lnSpc>
                    <a:spcPts val="43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×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当两车速度相等时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，两车相距最远</a:t>
                </a:r>
                <a:endParaRPr lang="en-US" altLang="zh-CN" sz="2400" dirty="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由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得两车速度相等时，经过的时间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59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两车最远相距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Δ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𝑠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𝑠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3</m:t>
                        </m:r>
                      </m:sub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b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225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O_4_AS.41_1#26d9d58f3?pid=6a2a6eae0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498952"/>
                <a:ext cx="10963656" cy="4323334"/>
              </a:xfrm>
              <a:prstGeom prst="rect">
                <a:avLst/>
              </a:prstGeom>
              <a:blipFill rotWithShape="1">
                <a:blip r:embed="rId2"/>
                <a:stretch>
                  <a:fillRect l="-5" t="-8" r="2" b="-13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O_4_BD.42_1#1063c9d19?pid=6a2a6eae0&amp;color=0,0,0&amp;vtp=1&amp;bt=1&amp;bbb=1&amp;hb=1"/>
              <p:cNvSpPr/>
              <p:nvPr/>
            </p:nvSpPr>
            <p:spPr>
              <a:xfrm>
                <a:off x="612648" y="486000"/>
                <a:ext cx="10963656" cy="15360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（3）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当赛车刚追上安全车时，赛车手立即刹车，使赛车以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的加速度做匀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减速直线运动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，则两车再经过多长时间第二次相遇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？（设赛车可以从安全车旁经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过而不相碰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）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O_4_BD.42_1#1063c9d19?pid=6a2a6eae0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1536065"/>
              </a:xfrm>
              <a:prstGeom prst="rect">
                <a:avLst/>
              </a:prstGeom>
              <a:blipFill rotWithShape="1">
                <a:blip r:embed="rId1"/>
                <a:stretch>
                  <a:fillRect l="-5" t="-15" r="2" b="-33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QO_4_AN.43_1#1063c9d19?pid=6a2a6eae0&amp;color=0,0,0&amp;vtp=1&amp;bbb=1"/>
              <p:cNvSpPr/>
              <p:nvPr/>
            </p:nvSpPr>
            <p:spPr>
              <a:xfrm>
                <a:off x="612648" y="2073055"/>
                <a:ext cx="10963656" cy="44958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0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[答案]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O_4_AN.43_1#1063c9d19?pid=6a2a6eae0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073055"/>
                <a:ext cx="10963656" cy="449580"/>
              </a:xfrm>
              <a:prstGeom prst="rect">
                <a:avLst/>
              </a:prstGeom>
              <a:blipFill rotWithShape="1">
                <a:blip r:embed="rId2"/>
                <a:stretch>
                  <a:fillRect l="-5" t="-92" r="2" b="-129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QO_4_AS.44_1#1063c9d19?pid=6a2a6eae0&amp;color=0,0,0&amp;vtp=1&amp;bbb=1"/>
              <p:cNvSpPr/>
              <p:nvPr/>
            </p:nvSpPr>
            <p:spPr>
              <a:xfrm>
                <a:off x="612648" y="2523778"/>
                <a:ext cx="10963656" cy="331571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2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假设再经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时间两车第二次相遇（两车一直在运动）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由位移关系得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</m:sub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b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解得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15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5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赛车停下来的时间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′=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40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所以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15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不符合实际，两车第二次相遇时赛车已停止运动。</a:t>
                </a:r>
                <a:endParaRPr lang="en-US" altLang="zh-CN" sz="2400" dirty="0"/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设再经时间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两车第二次相遇，应满足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p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，解得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5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O_4_AS.44_1#1063c9d19?pid=6a2a6eae0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523778"/>
                <a:ext cx="10963656" cy="3315716"/>
              </a:xfrm>
              <a:prstGeom prst="rect">
                <a:avLst/>
              </a:prstGeom>
              <a:blipFill rotWithShape="1">
                <a:blip r:embed="rId3"/>
                <a:stretch>
                  <a:fillRect l="-5" t="-9" r="2" b="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4" grpId="0" animBg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_BD#ef2519850?pid=8e06c0559&amp;color=0,0,0&amp;vtp=1&amp;bt=1&amp;bbb=1"/>
          <p:cNvSpPr/>
          <p:nvPr/>
        </p:nvSpPr>
        <p:spPr>
          <a:xfrm>
            <a:off x="612648" y="486000"/>
            <a:ext cx="10963656" cy="47593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9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素养综合练</a:t>
            </a:r>
            <a:endParaRPr lang="en-US" altLang="zh-CN" sz="2800" dirty="0"/>
          </a:p>
        </p:txBody>
      </p:sp>
      <p:pic>
        <p:nvPicPr>
          <p:cNvPr id="3" name="QC_3_BD.45_1#4e01ef2bf?htil=8&amp;pid=ef2519850&amp;color=0,0,0&amp;tib=255,255,255&amp;vtp=1&amp;hs=1&amp;hs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0005" y="1000940"/>
            <a:ext cx="3247147" cy="126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QC_3_BD.45_2#4e01ef2bf?htil=8&amp;sp=1&amp;pid=ef2519850&amp;color=0,0,0&amp;vtp=1&amp;bbb=1&amp;hb=1&amp;hs=1"/>
              <p:cNvSpPr/>
              <p:nvPr/>
            </p:nvSpPr>
            <p:spPr>
              <a:xfrm>
                <a:off x="612648" y="1013640"/>
                <a:ext cx="7479792" cy="12915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5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12.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多选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（2024·山西孝义期末）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如图所示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，光滑水平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5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面与光滑斜面平滑连接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，小滑块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从斜面上某位置由静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止释放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，已知其下滑的加速度大小为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，同时位于水平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4" name="QC_3_BD.45_2#4e01ef2bf?htil=8&amp;sp=1&amp;pid=ef2519850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013640"/>
                <a:ext cx="7479792" cy="1291590"/>
              </a:xfrm>
              <a:prstGeom prst="rect">
                <a:avLst/>
              </a:prstGeom>
              <a:blipFill rotWithShape="1">
                <a:blip r:embed="rId2"/>
                <a:stretch>
                  <a:fillRect l="-7" t="-14" b="-22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QC_3_AN.46_1#4e01ef2bf.bracket?pid=ef2519850&amp;color=0,0,0&amp;vpa=10&amp;vtp=1&amp;bbb=1"/>
          <p:cNvSpPr/>
          <p:nvPr/>
        </p:nvSpPr>
        <p:spPr>
          <a:xfrm>
            <a:off x="7269385" y="2729029"/>
            <a:ext cx="644525" cy="4024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4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AC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QC_3_BD.45_3#4e01ef2bf.choices?pid=ef2519850&amp;color=0,0,0&amp;vtp=1&amp;bbb=1&amp;hb=1&amp;hs=1"/>
              <p:cNvSpPr/>
              <p:nvPr/>
            </p:nvSpPr>
            <p:spPr>
              <a:xfrm>
                <a:off x="612648" y="3141017"/>
                <a:ext cx="10963656" cy="26250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35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35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小滑块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恰好追上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在斜面上和水平面上运动时间之比为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1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: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35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若将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增大为原来的4倍，并调整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，仍使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从原来的位置释放且恰好追上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5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相遇时所用的总时间会变成原来的一半</a:t>
                </a:r>
                <a:endParaRPr lang="en-US" altLang="zh-CN" sz="2400" dirty="0"/>
              </a:p>
              <a:p>
                <a:pPr latinLnBrk="1">
                  <a:lnSpc>
                    <a:spcPts val="35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若仅减小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，并调整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，仍使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从原来的位置释放且恰好追上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的相遇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点会变远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6" name="QC_3_BD.45_3#4e01ef2bf.choices?pid=ef2519850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141017"/>
                <a:ext cx="10963656" cy="2625090"/>
              </a:xfrm>
              <a:prstGeom prst="rect">
                <a:avLst/>
              </a:prstGeom>
              <a:blipFill rotWithShape="1">
                <a:blip r:embed="rId3"/>
                <a:stretch>
                  <a:fillRect l="-5" t="-858" r="-409" b="-1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QC_3_BD.45_2#4e01ef2bf?htil=8&amp;sp=1&amp;pid=ef2519850&amp;color=0,0,0&amp;vtp=1&amp;bbb=1&amp;hb=1&amp;hs=1"/>
              <p:cNvSpPr/>
              <p:nvPr/>
            </p:nvSpPr>
            <p:spPr>
              <a:xfrm>
                <a:off x="612648" y="2299388"/>
                <a:ext cx="10968012" cy="83337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35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面上紧靠斜面底端的小滑块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，在外力的作用下由静止开始向左做匀加速直线运动，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3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其加速度大小为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，若在某时刻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恰好追上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则(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7" name="QC_3_BD.45_2#4e01ef2bf?htil=8&amp;sp=1&amp;pid=ef2519850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299388"/>
                <a:ext cx="10968012" cy="833374"/>
              </a:xfrm>
              <a:prstGeom prst="rect">
                <a:avLst/>
              </a:prstGeom>
              <a:blipFill rotWithShape="1">
                <a:blip r:embed="rId4"/>
                <a:stretch>
                  <a:fillRect l="-5" t="-6" r="-2633" b="-36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3_AS.47_2#4e01ef2bf?htil=9&amp;pid=ef2519850&amp;color=0,0,0&amp;vtp=1&amp;bt=1&amp;bbb=1&amp;hb=1&amp;hs=1"/>
              <p:cNvSpPr/>
              <p:nvPr/>
            </p:nvSpPr>
            <p:spPr>
              <a:xfrm>
                <a:off x="612648" y="486000"/>
                <a:ext cx="7653528" cy="315493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解法一：解析法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设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恰能追上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，设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在斜面上运动的时间为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，在平面上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运动的时间为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匀加速运动的加速度大小分别为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62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)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9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解得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，故A正确，B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错误；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C_3_AS.47_2#4e01ef2bf?htil=9&amp;pid=ef2519850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7653528" cy="3154934"/>
              </a:xfrm>
              <a:prstGeom prst="rect">
                <a:avLst/>
              </a:prstGeom>
              <a:blipFill rotWithShape="1">
                <a:blip r:embed="rId1"/>
                <a:stretch>
                  <a:fillRect l="-7" t="-7" r="5" b="-18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3_AS.47_2#4e01ef2bf?htil=9&amp;pid=ef2519850&amp;color=0,0,0&amp;vtp=1&amp;bt=1&amp;bbb=1&amp;hb=1&amp;hs=1"/>
              <p:cNvSpPr/>
              <p:nvPr/>
            </p:nvSpPr>
            <p:spPr>
              <a:xfrm>
                <a:off x="612648" y="486000"/>
                <a:ext cx="10968012" cy="33997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6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设小滑块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从斜面上由静止释放的位置距斜面底端的距离为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，若将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62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变为原来的4倍，则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′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，又调整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，仍使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恰好追上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，满足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62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′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′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(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′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′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)</m:t>
                    </m:r>
                  </m:oMath>
                </a14:m>
                <a:r>
                  <a:rPr lang="zh-CN" altLang="en-US" sz="2400" b="0" i="0" kern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的相遇时间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′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′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会变成原来的一半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，故C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正确；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根据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C选项结论可得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的相遇点不变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，故D错误。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解法二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：图像法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3_AS.47_2#4e01ef2bf?htil=9&amp;pid=ef2519850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8012" cy="3399790"/>
              </a:xfrm>
              <a:prstGeom prst="rect">
                <a:avLst/>
              </a:prstGeom>
              <a:blipFill rotWithShape="1">
                <a:blip r:embed="rId1"/>
                <a:stretch>
                  <a:fillRect l="-5" t="-7" r="2" b="-16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3_AS.47_3#4e01ef2bf?pid=ef2519850&amp;color=0,0,0&amp;vtp=1&amp;bbb=1&amp;hb=1"/>
              <p:cNvSpPr/>
              <p:nvPr/>
            </p:nvSpPr>
            <p:spPr>
              <a:xfrm>
                <a:off x="612648" y="3873500"/>
                <a:ext cx="10963656" cy="22352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根据题意可知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两滑块的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图像如图所示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根据图像可知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①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小滑块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图线是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𝑂𝐶𝐷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，小滑块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图线是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𝑂𝐷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②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恰好追上：物理解释——速度相等时恰好到达同一位置。</a:t>
                </a:r>
                <a:endParaRPr lang="en-US" altLang="zh-CN" sz="2400" dirty="0"/>
              </a:p>
              <a:p>
                <a:pPr latinLnBrk="1">
                  <a:lnSpc>
                    <a:spcPct val="150000"/>
                  </a:lnSpc>
                </a:pPr>
                <a:endParaRPr lang="en-US" altLang="zh-CN" sz="2400" dirty="0"/>
              </a:p>
            </p:txBody>
          </p:sp>
        </mc:Choice>
        <mc:Fallback>
          <p:sp>
            <p:nvSpPr>
              <p:cNvPr id="3" name="QC_3_AS.47_3#4e01ef2bf?pid=ef2519850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873500"/>
                <a:ext cx="10963656" cy="2235200"/>
              </a:xfrm>
              <a:prstGeom prst="rect">
                <a:avLst/>
              </a:prstGeom>
              <a:blipFill rotWithShape="1">
                <a:blip r:embed="rId2"/>
                <a:stretch>
                  <a:fillRect l="-5" r="2" b="-2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QC_3_AS.47_1#4e01ef2bf?htil=9&amp;pid=ef2519850&amp;color=0,0,0&amp;tib=255,255,255&amp;vtp=1&amp;hs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3883" y="2715738"/>
            <a:ext cx="3182112" cy="288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  <p:bldP spid="3" grpId="0" animBg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3_AS.47_3#4e01ef2bf?pid=ef2519850&amp;color=0,0,0&amp;vtp=1&amp;bbb=1&amp;hb=1"/>
              <p:cNvSpPr/>
              <p:nvPr/>
            </p:nvSpPr>
            <p:spPr>
              <a:xfrm>
                <a:off x="612648" y="486000"/>
                <a:ext cx="10963656" cy="49490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数学解释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——矩形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𝐶𝐷𝐺𝐹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的面积等于三角形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𝑂𝐷𝐺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的面积。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数学推理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：三角形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𝐷𝐶𝐸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跟三角形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𝑂𝐹𝐸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全等，三角形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𝑂𝐶𝐹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面积等于矩形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𝐶𝐷𝐺𝐹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面积的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一半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物理结论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，故A正确，B错误。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若将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增大为原来的4倍，并调整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，仍使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从原来的位置释放且恰好追上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，则三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角形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𝑂𝐶𝐹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面积不变，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将变为原来的一半，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条件还需满足，故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相遇时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所用的总时间会变成原来的一半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，故C正确；若仅减小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，并调整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，仍使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从原来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的位置释放且恰好追上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，则仅仅改变了图线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𝑂𝐶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𝑂𝐷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的倾斜程度，三角形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𝑂𝐶𝐹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面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积不变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，矩形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𝐶𝐷𝐺𝐹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面积也不变，则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𝐴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𝐵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的相遇点不会变，故D错误。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3_AS.47_3#4e01ef2bf?pid=ef2519850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4949000"/>
              </a:xfrm>
              <a:prstGeom prst="rect">
                <a:avLst/>
              </a:prstGeom>
              <a:blipFill rotWithShape="1">
                <a:blip r:embed="rId1"/>
                <a:stretch>
                  <a:fillRect l="-5" t="-5" r="-502" b="-11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1#8e06c0559.fixed?color=0,0,0&amp;vtp=1&amp;bbb=1"/>
          <p:cNvSpPr/>
          <p:nvPr/>
        </p:nvSpPr>
        <p:spPr>
          <a:xfrm>
            <a:off x="0" y="2734056"/>
            <a:ext cx="12188952" cy="1298448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5400"/>
              </a:lnSpc>
            </a:pPr>
            <a:r>
              <a:rPr lang="en-US" altLang="zh-CN" sz="44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课时作业4</a:t>
            </a:r>
            <a:r>
              <a:rPr lang="en-US" altLang="zh-CN" sz="4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44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运动图像</a:t>
            </a:r>
            <a:r>
              <a:rPr lang="en-US" altLang="zh-CN" sz="4400" b="1" i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4400" b="1" i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0"/>
              </a:rPr>
              <a:t>追及与相遇问题</a:t>
            </a:r>
            <a:endParaRPr lang="en-US" altLang="zh-CN" sz="4400" dirty="0"/>
          </a:p>
        </p:txBody>
      </p:sp>
    </p:spTree>
  </p:cSld>
  <p:clrMapOvr>
    <a:masterClrMapping/>
  </p:clrMapOvr>
  <p:transition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_BD#66c21f7e5?pid=8e06c0559&amp;color=0,0,0&amp;vtp=1&amp;bt=1&amp;bbb=1"/>
          <p:cNvSpPr/>
          <p:nvPr/>
        </p:nvSpPr>
        <p:spPr>
          <a:xfrm>
            <a:off x="612648" y="486000"/>
            <a:ext cx="10963656" cy="9956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基础达标练</a:t>
            </a:r>
            <a:endParaRPr lang="en-US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3_BD.1_1#b2f9a9df4?pid=66c21f7e5&amp;color=0,0,0&amp;vtp=1&amp;bbb=1&amp;hb=1"/>
              <p:cNvSpPr/>
              <p:nvPr/>
            </p:nvSpPr>
            <p:spPr>
              <a:xfrm>
                <a:off x="612648" y="1121661"/>
                <a:ext cx="10963656" cy="10333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1.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（2024·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新课标卷·14，6分）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一质点做直线运动，下列描述其位移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或速度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随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时间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变化的图像中，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可能正确的是(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C_3_BD.1_1#b2f9a9df4?pid=66c21f7e5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121661"/>
                <a:ext cx="10963656" cy="1033399"/>
              </a:xfrm>
              <a:prstGeom prst="rect">
                <a:avLst/>
              </a:prstGeom>
              <a:blipFill rotWithShape="1">
                <a:blip r:embed="rId1"/>
                <a:stretch>
                  <a:fillRect l="-5" t="-24" r="2" b="-56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3_AN.2_1#b2f9a9df4.bracket?pid=66c21f7e5&amp;color=0,0,0&amp;vpa=1&amp;vtp=1"/>
          <p:cNvSpPr/>
          <p:nvPr/>
        </p:nvSpPr>
        <p:spPr>
          <a:xfrm>
            <a:off x="5557996" y="1669031"/>
            <a:ext cx="423863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</a:t>
            </a:r>
            <a:endParaRPr lang="en-US" altLang="zh-CN" sz="2400" dirty="0"/>
          </a:p>
        </p:txBody>
      </p:sp>
      <p:sp>
        <p:nvSpPr>
          <p:cNvPr id="5" name="QC_3_BD.1_2#b2f9a9df4.choices?pid=66c21f7e5&amp;color=0,0,0&amp;vtp=1&amp;bbb=1"/>
          <p:cNvSpPr/>
          <p:nvPr/>
        </p:nvSpPr>
        <p:spPr>
          <a:xfrm>
            <a:off x="612648" y="2235996"/>
            <a:ext cx="10963656" cy="179044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16000"/>
              </a:lnSpc>
              <a:tabLst>
                <a:tab pos="2807335" algn="l"/>
                <a:tab pos="5576570" algn="l"/>
                <a:tab pos="8371840" algn="l"/>
              </a:tabLst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8950" b="0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0" i="0" kern="0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                               </a:t>
            </a:r>
            <a:r>
              <a:rPr lang="en-US" altLang="zh-CN" sz="2400" b="0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B.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0" i="0" kern="0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                               </a:t>
            </a:r>
            <a:r>
              <a:rPr lang="en-US" altLang="zh-CN" sz="2400" b="0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C.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0" i="0" kern="0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                               </a:t>
            </a:r>
            <a:r>
              <a:rPr lang="en-US" altLang="zh-CN" sz="2400" b="0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D.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0" i="0" kern="0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                               </a:t>
            </a:r>
            <a:endParaRPr lang="en-US" altLang="zh-CN" sz="900" dirty="0">
              <a:latin typeface="宋体" panose="02010600030101010101" pitchFamily="2" charset="-122"/>
            </a:endParaRPr>
          </a:p>
        </p:txBody>
      </p:sp>
      <p:pic>
        <p:nvPicPr>
          <p:cNvPr id="6" name="QC_3_BD.1_2#b2f9a9df4.choice_image?pid=66c21f7e5&amp;color=0,0,0&amp;tib=255,255,255&amp;iip=1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959" y="2230472"/>
            <a:ext cx="1764792" cy="180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7" name="QC_3_BD.1_2#b2f9a9df4.choice_image?pid=66c21f7e5&amp;color=0,0,0&amp;tib=255,255,255&amp;iip=2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6831" y="2230472"/>
            <a:ext cx="1764792" cy="180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8" name="QC_3_BD.1_2#b2f9a9df4.choice_image?pid=66c21f7e5&amp;color=0,0,0&amp;tib=255,255,255&amp;iip=3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4164" y="2230472"/>
            <a:ext cx="1764792" cy="180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9" name="QC_3_BD.1_2#b2f9a9df4.choice_image?pid=66c21f7e5&amp;color=0,0,0&amp;tib=255,255,255&amp;iip=4&amp;vtp=1" descr="preencoded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38799" y="2230472"/>
            <a:ext cx="1764792" cy="180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QC_3_AS.3_1#b2f9a9df4?pid=66c21f7e5&amp;color=0,0,0&amp;vtp=1&amp;bbb=1&amp;hb=1"/>
              <p:cNvSpPr/>
              <p:nvPr/>
            </p:nvSpPr>
            <p:spPr>
              <a:xfrm>
                <a:off x="612648" y="4028473"/>
                <a:ext cx="10963656" cy="15962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图像中，同一时刻不可能对应两个位置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，即相同时间内不可能对应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两个位移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，故A、B错误；在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图像中，同一时刻不可能对应两个速度，故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C正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确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，D错误。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10" name="QC_3_AS.3_1#b2f9a9df4?pid=66c21f7e5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028473"/>
                <a:ext cx="10963656" cy="1596200"/>
              </a:xfrm>
              <a:prstGeom prst="rect">
                <a:avLst/>
              </a:prstGeom>
              <a:blipFill rotWithShape="1">
                <a:blip r:embed="rId6"/>
                <a:stretch>
                  <a:fillRect l="-5" t="-2" r="2" b="-34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  <p:bldP spid="10" grpId="0" animBg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3_BD.4_1#b8667c3fb?htil=1&amp;pid=66c21f7e5&amp;color=0,0,0&amp;tib=255,255,255&amp;vtp=1&amp;hs=1&amp;hs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99581" y="540865"/>
            <a:ext cx="4420747" cy="379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3_BD.4_2#b8667c3fb?htil=1&amp;sp=1&amp;pid=66c21f7e5&amp;color=0,0,0&amp;vtp=1&amp;bt=1&amp;bbb=1&amp;hb=1&amp;hs=1"/>
              <p:cNvSpPr/>
              <p:nvPr/>
            </p:nvSpPr>
            <p:spPr>
              <a:xfrm>
                <a:off x="612648" y="486000"/>
                <a:ext cx="6163056" cy="305904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1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2.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（2024·河北卷·3，4分）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篮球比赛前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，常通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过观察篮球从一定高度由静止下落后的反弹情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况判断篮球的弹性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。某同学拍摄了该过程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，并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得出了篮球运动的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图像，如图所示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。图像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中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𝑏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𝑑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四点中对应篮球位置最高的是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0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C_3_BD.4_2#b8667c3fb?htil=1&amp;sp=1&amp;pid=66c21f7e5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6163056" cy="3059049"/>
              </a:xfrm>
              <a:prstGeom prst="rect">
                <a:avLst/>
              </a:prstGeom>
              <a:blipFill rotWithShape="1">
                <a:blip r:embed="rId2"/>
                <a:stretch>
                  <a:fillRect l="-8" t="-7" r="-944" b="-1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3_AN.5_1#b8667c3fb.bracket?pid=66c21f7e5&amp;color=0,0,0&amp;vpa=2&amp;vtp=1"/>
          <p:cNvSpPr/>
          <p:nvPr/>
        </p:nvSpPr>
        <p:spPr>
          <a:xfrm>
            <a:off x="845216" y="3080928"/>
            <a:ext cx="441325" cy="45002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39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3_BD.4_3#b8667c3fb.choices?htil=1&amp;pid=66c21f7e5&amp;color=0,0,0&amp;vtp=1&amp;bbb=1&amp;hs=1"/>
              <p:cNvSpPr/>
              <p:nvPr/>
            </p:nvSpPr>
            <p:spPr>
              <a:xfrm>
                <a:off x="612648" y="3607850"/>
                <a:ext cx="6163056" cy="45554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000"/>
                  </a:lnSpc>
                  <a:tabLst>
                    <a:tab pos="1610360" algn="l"/>
                    <a:tab pos="3182620" algn="l"/>
                    <a:tab pos="4755515" algn="l"/>
                  </a:tabLst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</m:oMath>
                </a14:m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</a:t>
                </a:r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𝑏</m:t>
                    </m:r>
                  </m:oMath>
                </a14:m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</a:t>
                </a:r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𝑐</m:t>
                    </m:r>
                  </m:oMath>
                </a14:m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</a:t>
                </a:r>
                <a:r>
                  <a:rPr lang="en-US" altLang="zh-CN" sz="2400" b="0" i="0" spc="-1030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	</a:t>
                </a: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𝑑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3_BD.4_3#b8667c3fb.choices?htil=1&amp;pid=66c21f7e5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607850"/>
                <a:ext cx="6163056" cy="455549"/>
              </a:xfrm>
              <a:prstGeom prst="rect">
                <a:avLst/>
              </a:prstGeom>
              <a:blipFill rotWithShape="1">
                <a:blip r:embed="rId3"/>
                <a:stretch>
                  <a:fillRect l="-8" t="-91" r="4" b="-114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QC_3_AS.6_1#b8667c3fb?htil=1&amp;pid=66c21f7e5&amp;color=0,0,0&amp;vtp=1&amp;bbb=1&amp;hb=1&amp;hs=1"/>
          <p:cNvSpPr/>
          <p:nvPr/>
        </p:nvSpPr>
        <p:spPr>
          <a:xfrm>
            <a:off x="612648" y="4064034"/>
            <a:ext cx="6163056" cy="45554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000"/>
              </a:lnSpc>
            </a:pPr>
            <a:r>
              <a:rPr lang="en-US" altLang="zh-CN" sz="2400" b="1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[解析]</a:t>
            </a:r>
            <a:r>
              <a:rPr lang="en-US" altLang="zh-CN" sz="2400" b="1" i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由图像可知</a:t>
            </a:r>
            <a:r>
              <a:rPr lang="en-US" altLang="zh-CN" sz="2400" b="0" i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，图像在第四象限时速度为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QC_3_AS.6_1#b8667c3fb?htil=1&amp;pid=66c21f7e5&amp;color=0,0,0&amp;vtp=1&amp;bbb=1&amp;hb=1&amp;hs=1"/>
              <p:cNvSpPr/>
              <p:nvPr/>
            </p:nvSpPr>
            <p:spPr>
              <a:xfrm>
                <a:off x="612648" y="4580606"/>
                <a:ext cx="10968012" cy="149142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41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负值，当向下运动到速度最大时篮球与地面接触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，运动发生突变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，速度方向变为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1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向上并做匀减速运动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，故第一次反弹后上升至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，此时速度第一次向上减为零，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39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到达离地面最远的位置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，故四个点中篮球位置最高的是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点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。故选A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7" name="QC_3_AS.6_1#b8667c3fb?htil=1&amp;pid=66c21f7e5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580606"/>
                <a:ext cx="10968012" cy="1491425"/>
              </a:xfrm>
              <a:prstGeom prst="rect">
                <a:avLst/>
              </a:prstGeom>
              <a:blipFill rotWithShape="1">
                <a:blip r:embed="rId4"/>
                <a:stretch>
                  <a:fillRect l="-5" t="-24" r="2" b="-30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  <p:bldP spid="6" grpId="0" animBg="1" build="p"/>
      <p:bldP spid="7" grpId="0" animBg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3_BD.7_1#dd4ba7259?htil=2&amp;pid=66c21f7e5&amp;color=0,0,0&amp;tib=255,255,255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98596" y="540863"/>
            <a:ext cx="3547872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3_BD.7_2#dd4ba7259?htil=2&amp;sp=1&amp;pid=66c21f7e5&amp;color=0,0,0&amp;vtp=1&amp;bt=1&amp;bbb=1&amp;hb=1"/>
              <p:cNvSpPr/>
              <p:nvPr/>
            </p:nvSpPr>
            <p:spPr>
              <a:xfrm>
                <a:off x="612648" y="486000"/>
                <a:ext cx="7333488" cy="15921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3.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多选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（2024·广东广州模拟</a:t>
                </a:r>
                <a:r>
                  <a:rPr lang="en-US" altLang="zh-CN" sz="2400" b="0" i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）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动力车在刹车过程中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位移和时间的比值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之间的关系图像如图所示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，则下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列说法正确的是(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C_3_BD.7_2#dd4ba7259?htil=2&amp;sp=1&amp;pid=66c21f7e5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7333488" cy="1592199"/>
              </a:xfrm>
              <a:prstGeom prst="rect">
                <a:avLst/>
              </a:prstGeom>
              <a:blipFill rotWithShape="1">
                <a:blip r:embed="rId2"/>
                <a:stretch>
                  <a:fillRect l="-7" t="-14" r="5" b="-36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3_AN.8_1#dd4ba7259.bracket?pid=66c21f7e5&amp;color=0,0,0&amp;vpa=3&amp;vtp=1&amp;bbb=1"/>
          <p:cNvSpPr/>
          <p:nvPr/>
        </p:nvSpPr>
        <p:spPr>
          <a:xfrm>
            <a:off x="3029617" y="1592170"/>
            <a:ext cx="644525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AC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3_BD.7_3#dd4ba7259.choices?htil=2&amp;pid=66c21f7e5&amp;color=0,0,0&amp;vtp=1&amp;bbb=1"/>
              <p:cNvSpPr/>
              <p:nvPr/>
            </p:nvSpPr>
            <p:spPr>
              <a:xfrm>
                <a:off x="612648" y="2081817"/>
                <a:ext cx="7333488" cy="214503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动力车的初速度为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刹车过程中动力车的加速度大小为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刹车过程持续的时间为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内刹车位移为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60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3_BD.7_3#dd4ba7259.choices?htil=2&amp;pid=66c21f7e5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081817"/>
                <a:ext cx="7333488" cy="2145030"/>
              </a:xfrm>
              <a:prstGeom prst="rect">
                <a:avLst/>
              </a:prstGeom>
              <a:blipFill rotWithShape="1">
                <a:blip r:embed="rId3"/>
                <a:stretch>
                  <a:fillRect l="-7" t="-13" r="5" b="-30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3_AS.9_1#dd4ba7259?pid=66c21f7e5&amp;color=0,0,0&amp;vtp=1&amp;bt=1&amp;bbb=1&amp;hb=1"/>
              <p:cNvSpPr/>
              <p:nvPr/>
            </p:nvSpPr>
            <p:spPr>
              <a:xfrm>
                <a:off x="612648" y="486000"/>
                <a:ext cx="10963656" cy="467893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62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根据匀变速直线运动的位移公式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，变形得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𝑥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b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+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，可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知题图表示动力车刹车时做匀减速直线运动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，图线的纵截距表示初速度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，所以初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6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速度为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；图线的斜率的绝对值表示加速度大小的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20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−</m:t>
                        </m:r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10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4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，解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得加速度大小为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/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s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，A项正确，B项错误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；根据匀变速直线运动的速度公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8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式可求得刹车过程持续的时间为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</m:ctrlPr>
                          </m:sSubPr>
                          <m:e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="0" i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34" charset="-12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𝑎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，C项正确；由C项可知，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末速度已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经减为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0，根据匀变速直线运动的位移公式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，将此匀减速直线运动看成反方向的初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59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速度为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0的匀加速直线运动，则可得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内的位移为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𝑥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fPr>
                      <m:num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den>
                    </m:f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𝑎</m:t>
                    </m:r>
                    <m:sSup>
                      <m:sSupPr>
                        <m:ctrlPr>
                          <a:rPr lang="en-US" altLang="zh-CN" sz="24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</m:ctrlPr>
                      </m:sSupPr>
                      <m:e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𝑡</m:t>
                        </m:r>
                      </m:e>
                      <m:sup>
                        <m:r>
                          <a:rPr lang="en-US" altLang="zh-CN" sz="24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34" charset="-120"/>
                          </a:rPr>
                          <m:t>2</m:t>
                        </m:r>
                      </m:sup>
                    </m:sSup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=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，D项错误。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QC_3_AS.9_1#dd4ba7259?pid=66c21f7e5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10963656" cy="4678934"/>
              </a:xfrm>
              <a:prstGeom prst="rect">
                <a:avLst/>
              </a:prstGeom>
              <a:blipFill rotWithShape="1">
                <a:blip r:embed="rId1"/>
                <a:stretch>
                  <a:fillRect l="-5" t="-5" r="2" b="-12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3_BD.10_1#d673b0a1d?pid=66c21f7e5&amp;color=0,0,0&amp;vtp=1&amp;bt=1&amp;bbb=1&amp;hb=1"/>
          <p:cNvSpPr/>
          <p:nvPr/>
        </p:nvSpPr>
        <p:spPr>
          <a:xfrm>
            <a:off x="612648" y="486000"/>
            <a:ext cx="10963656" cy="103339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 latinLnBrk="1">
              <a:lnSpc>
                <a:spcPts val="4400"/>
              </a:lnSpc>
            </a:pPr>
            <a:r>
              <a:rPr lang="en-US" altLang="zh-CN" sz="2400" b="1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4.</a:t>
            </a:r>
            <a:r>
              <a:rPr lang="en-US" altLang="zh-CN" sz="2400" b="1" i="0" dirty="0">
                <a:solidFill>
                  <a:srgbClr val="AE8CBB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dirty="0">
                <a:solidFill>
                  <a:srgbClr val="AE8CBB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（2025·湖北武汉外国语学校阶段检测）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一质点沿直线运动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，下列所给的质点运</a:t>
            </a:r>
            <a:endParaRPr lang="en-US" altLang="zh-CN" sz="2400" b="0" i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pitchFamily="3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200"/>
              </a:lnSpc>
            </a:pP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动图像中</a:t>
            </a:r>
            <a:r>
              <a:rPr lang="en-US" altLang="zh-CN" sz="2400" b="0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，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能反映运动质点回到初始位置的是(</a:t>
            </a:r>
            <a:r>
              <a:rPr lang="en-US" altLang="zh-CN" sz="2400" b="0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 </a:t>
            </a:r>
            <a:r>
              <a:rPr lang="en-US" altLang="zh-CN" sz="2400" b="0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)</a:t>
            </a:r>
            <a:endParaRPr lang="en-US" altLang="zh-CN" sz="2400" dirty="0"/>
          </a:p>
        </p:txBody>
      </p:sp>
      <p:sp>
        <p:nvSpPr>
          <p:cNvPr id="3" name="QC_3_AN.11_1#d673b0a1d.bracket?pid=66c21f7e5&amp;color=0,0,0&amp;vpa=4&amp;vtp=1"/>
          <p:cNvSpPr/>
          <p:nvPr/>
        </p:nvSpPr>
        <p:spPr>
          <a:xfrm>
            <a:off x="6941217" y="1033370"/>
            <a:ext cx="441325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D</a:t>
            </a:r>
            <a:endParaRPr lang="en-US" altLang="zh-CN" sz="2400" dirty="0"/>
          </a:p>
        </p:txBody>
      </p:sp>
      <p:sp>
        <p:nvSpPr>
          <p:cNvPr id="4" name="QC_3_BD.10_2#d673b0a1d.choices?pid=66c21f7e5&amp;color=0,0,0&amp;vtp=1&amp;bbb=1"/>
          <p:cNvSpPr/>
          <p:nvPr/>
        </p:nvSpPr>
        <p:spPr>
          <a:xfrm>
            <a:off x="612648" y="1590327"/>
            <a:ext cx="10963656" cy="193656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latinLnBrk="1">
              <a:lnSpc>
                <a:spcPts val="17300"/>
              </a:lnSpc>
              <a:tabLst>
                <a:tab pos="2794635" algn="l"/>
                <a:tab pos="5386070" algn="l"/>
                <a:tab pos="8219440" algn="l"/>
              </a:tabLst>
            </a:pPr>
            <a:r>
              <a:rPr lang="en-US" altLang="zh-CN" sz="2400" b="1" i="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A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.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9700" b="0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0" i="0" kern="0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                                     </a:t>
            </a:r>
            <a:r>
              <a:rPr lang="en-US" altLang="zh-CN" sz="2400" b="0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B.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0" i="0" kern="0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                                  </a:t>
            </a:r>
            <a:r>
              <a:rPr lang="en-US" altLang="zh-CN" sz="2400" b="0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C.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0" i="0" kern="0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                                      </a:t>
            </a:r>
            <a:r>
              <a:rPr lang="en-US" altLang="zh-CN" sz="2400" b="0" i="0" spc="-103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	</a:t>
            </a:r>
            <a:r>
              <a:rPr lang="en-US" altLang="zh-CN" sz="2400" b="1" i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D.</a:t>
            </a:r>
            <a:r>
              <a:rPr lang="en-US" altLang="zh-CN" sz="2400" b="1" i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altLang="zh-CN" sz="2400" b="0" i="0" kern="0" spc="-99900">
                <a:solidFill>
                  <a:srgbClr val="FFFFFF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 </a:t>
            </a:r>
            <a:r>
              <a:rPr lang="en-US" altLang="zh-CN" sz="900" b="0" i="0" kern="0">
                <a:solidFill>
                  <a:srgbClr val="FFFF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34" charset="-120"/>
              </a:rPr>
              <a:t>                                        </a:t>
            </a:r>
            <a:endParaRPr lang="en-US" altLang="zh-CN" sz="900" dirty="0">
              <a:latin typeface="宋体" panose="02010600030101010101" pitchFamily="2" charset="-122"/>
            </a:endParaRPr>
          </a:p>
        </p:txBody>
      </p:sp>
      <p:pic>
        <p:nvPicPr>
          <p:cNvPr id="5" name="QC_3_BD.10_2#d673b0a1d.choice_image?pid=66c21f7e5&amp;color=0,0,0&amp;tib=255,255,255&amp;iip=5&amp;vtp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7533" y="1584041"/>
            <a:ext cx="2066544" cy="195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6" name="QC_3_BD.10_2#d673b0a1d.choice_image?pid=66c21f7e5&amp;color=0,0,0&amp;tib=255,255,255&amp;iip=6&amp;vtp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2132" y="1584041"/>
            <a:ext cx="1920240" cy="195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7" name="QC_3_BD.10_2#d673b0a1d.choice_image?pid=66c21f7e5&amp;color=0,0,0&amp;tib=255,255,255&amp;iip=7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6237" y="1584041"/>
            <a:ext cx="2139696" cy="195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8" name="QC_3_BD.10_2#d673b0a1d.choice_image?pid=66c21f7e5&amp;color=0,0,0&amp;tib=255,255,255&amp;iip=8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01258" y="1584041"/>
            <a:ext cx="2249424" cy="195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QC_3_AS.12_1#d673b0a1d?pid=66c21f7e5&amp;color=0,0,0&amp;vtp=1&amp;bbb=1&amp;hb=1"/>
              <p:cNvSpPr/>
              <p:nvPr/>
            </p:nvSpPr>
            <p:spPr>
              <a:xfrm>
                <a:off x="612648" y="3538571"/>
                <a:ext cx="10963656" cy="21550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A、B反映的均为单方向的直线运动，质点不会回到初始位置。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C反映质点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初状态位置坐标为正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，末状态位置坐标为负，没有回到初始位置。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D图对应质点先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沿正方向匀减速运动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，再反方向匀加速直线运动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.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5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m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末回到初始位置。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故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A、B、C错误，D正确。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9" name="QC_3_AS.12_1#d673b0a1d?pid=66c21f7e5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538571"/>
                <a:ext cx="10963656" cy="2155000"/>
              </a:xfrm>
              <a:prstGeom prst="rect">
                <a:avLst/>
              </a:prstGeom>
              <a:blipFill rotWithShape="1">
                <a:blip r:embed="rId5"/>
                <a:stretch>
                  <a:fillRect l="-5" t="-16" r="-664" b="-25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  <p:bldP spid="9" grpId="0" animBg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3_BD.13_1#9e6ba784c?htil=3&amp;pid=66c21f7e5&amp;color=0,0,0&amp;tib=255,255,255&amp;vtp=1&amp;hs=1" descr="preencoded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4821" y="540863"/>
            <a:ext cx="342900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3_BD.13_2#9e6ba784c?htil=3&amp;sp=1&amp;pid=66c21f7e5&amp;color=0,0,0&amp;vtp=1&amp;bt=1&amp;bbb=1&amp;hb=1&amp;hs=1"/>
              <p:cNvSpPr/>
              <p:nvPr/>
            </p:nvSpPr>
            <p:spPr>
              <a:xfrm>
                <a:off x="612648" y="486000"/>
                <a:ext cx="7452360" cy="10333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5.</a:t>
                </a:r>
                <a:r>
                  <a:rPr lang="en-US" altLang="zh-CN" sz="2400" b="1" i="0" dirty="0">
                    <a:solidFill>
                      <a:srgbClr val="AE8CBB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（2025·广东省实验中学综合测试</a:t>
                </a:r>
                <a:r>
                  <a:rPr lang="en-US" altLang="zh-CN" sz="2400" b="0" i="0">
                    <a:solidFill>
                      <a:srgbClr val="AE8CBB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）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物体从静止开始</a:t>
                </a:r>
                <a:endParaRPr lang="en-US" altLang="zh-CN" sz="2400" b="0" i="0">
                  <a:solidFill>
                    <a:srgbClr val="00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做直线运动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图像如图所示，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则该物体(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    </a:t>
                </a:r>
                <a:r>
                  <a:rPr lang="en-US" altLang="zh-CN" sz="2400" b="0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)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3" name="QC_3_BD.13_2#9e6ba784c?htil=3&amp;sp=1&amp;pid=66c21f7e5&amp;color=0,0,0&amp;vtp=1&amp;bt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86000"/>
                <a:ext cx="7452360" cy="1033399"/>
              </a:xfrm>
              <a:prstGeom prst="rect">
                <a:avLst/>
              </a:prstGeom>
              <a:blipFill rotWithShape="1">
                <a:blip r:embed="rId2"/>
                <a:stretch>
                  <a:fillRect l="-7" t="-22" r="7" b="-56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3_AN.14_1#9e6ba784c.bracket?pid=66c21f7e5&amp;color=0,0,0&amp;vpa=5&amp;vtp=1"/>
          <p:cNvSpPr/>
          <p:nvPr/>
        </p:nvSpPr>
        <p:spPr>
          <a:xfrm>
            <a:off x="6691471" y="1033370"/>
            <a:ext cx="441325" cy="478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ctr" latinLnBrk="1">
              <a:lnSpc>
                <a:spcPts val="4200"/>
              </a:lnSpc>
            </a:pPr>
            <a:r>
              <a:rPr lang="en-US" altLang="zh-CN" sz="2400" b="0" i="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D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3_BD.13_3#9e6ba784c.choices?htil=3&amp;pid=66c21f7e5&amp;color=0,0,0&amp;vtp=1&amp;bbb=1&amp;hs=1"/>
              <p:cNvSpPr/>
              <p:nvPr/>
            </p:nvSpPr>
            <p:spPr>
              <a:xfrm>
                <a:off x="612648" y="1520541"/>
                <a:ext cx="7452360" cy="2150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A.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在第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8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末相对于起点的位移最大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B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在第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末相对于起点的位移最大</a:t>
                </a:r>
                <a:endParaRPr lang="en-US" altLang="zh-CN" sz="2400" dirty="0"/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C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2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∼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时间内的加速度大小最大</a:t>
                </a:r>
                <a:endParaRPr lang="en-US" altLang="zh-CN" sz="2400" dirty="0"/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1" i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.</a:t>
                </a:r>
                <a:r>
                  <a:rPr lang="en-US" altLang="zh-CN" sz="2400" b="1" i="0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∼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8</m:t>
                    </m:r>
                    <m: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00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时间内的加速度大小保持不变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5" name="QC_3_BD.13_3#9e6ba784c.choices?htil=3&amp;pid=66c21f7e5&amp;color=0,0,0&amp;vtp=1&amp;bb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520541"/>
                <a:ext cx="7452360" cy="2150999"/>
              </a:xfrm>
              <a:prstGeom prst="rect">
                <a:avLst/>
              </a:prstGeom>
              <a:blipFill rotWithShape="1">
                <a:blip r:embed="rId3"/>
                <a:stretch>
                  <a:fillRect l="-7" t="-16" r="7" b="-2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QC_3_AS.15_1#9e6ba784c?pid=66c21f7e5&amp;color=0,0,0&amp;vtp=1&amp;bbb=1&amp;hb=1&amp;hs=1"/>
              <p:cNvSpPr/>
              <p:nvPr/>
            </p:nvSpPr>
            <p:spPr>
              <a:xfrm>
                <a:off x="612648" y="3654141"/>
                <a:ext cx="10963656" cy="215500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4400"/>
                  </a:lnSpc>
                </a:pPr>
                <a:r>
                  <a:rPr lang="en-US" altLang="zh-CN" sz="2400" b="1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[解析]</a:t>
                </a:r>
                <a:r>
                  <a:rPr lang="en-US" altLang="zh-CN" sz="2400" b="1" i="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由题图知，物体在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0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∼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内沿正方向运动，在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∼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8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内沿负方向运动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，所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以在第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6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末相对于起点的位移最大，故选项A、B错误；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𝑣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−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𝑡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图线的斜率等于物体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4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的加速度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，由题图可知，</a:t>
                </a:r>
                <a14:m>
                  <m:oMath xmlns:m="http://schemas.openxmlformats.org/officeDocument/2006/math"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4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∼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8</m:t>
                    </m:r>
                    <m: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 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内物体的加速度大小不变并且最大，故选项C</a:t>
                </a: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错误，</a:t>
                </a:r>
                <a:endParaRPr lang="en-US" altLang="zh-CN" sz="2400" b="0" i="0">
                  <a:solidFill>
                    <a:srgbClr val="FF0000"/>
                  </a:solidFill>
                  <a:latin typeface="Times New Roman" panose="02020603050405020304" pitchFamily="34" charset="0"/>
                  <a:ea typeface="微软雅黑" panose="020B0503020204020204" pitchFamily="34" charset="-122"/>
                  <a:cs typeface="Times New Roman" panose="02020603050405020304" pitchFamily="34" charset="-120"/>
                </a:endParaRPr>
              </a:p>
              <a:p>
                <a:pPr latinLnBrk="1">
                  <a:lnSpc>
                    <a:spcPts val="4200"/>
                  </a:lnSpc>
                </a:pPr>
                <a:r>
                  <a:rPr lang="en-US" altLang="zh-CN" sz="2400" b="0" i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D</a:t>
                </a:r>
                <a:r>
                  <a:rPr lang="en-US" altLang="zh-CN" sz="2400" b="0" i="0" dirty="0">
                    <a:solidFill>
                      <a:srgbClr val="FF0000"/>
                    </a:solidFill>
                    <a:latin typeface="Times New Roman" panose="02020603050405020304" pitchFamily="34" charset="0"/>
                    <a:ea typeface="微软雅黑" panose="020B0503020204020204" pitchFamily="34" charset="-122"/>
                    <a:cs typeface="Times New Roman" panose="02020603050405020304" pitchFamily="34" charset="-120"/>
                  </a:rPr>
                  <a:t>正确。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6" name="QC_3_AS.15_1#9e6ba784c?pid=66c21f7e5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654141"/>
                <a:ext cx="10963656" cy="2155000"/>
              </a:xfrm>
              <a:prstGeom prst="rect">
                <a:avLst/>
              </a:prstGeom>
              <a:blipFill rotWithShape="1">
                <a:blip r:embed="rId4"/>
                <a:stretch>
                  <a:fillRect l="-5" t="-16" r="-2784" b="-25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  <p:bldP spid="6" grpId="0" animBg="1" build="p"/>
    </p:bldLst>
  </p:timing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6763</Words>
  <Application>WPS 演示</Application>
  <PresentationFormat>宽屏</PresentationFormat>
  <Paragraphs>276</Paragraphs>
  <Slides>28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微软雅黑</vt:lpstr>
      <vt:lpstr>Bodoni MT Black</vt:lpstr>
      <vt:lpstr>Segoe Print</vt:lpstr>
      <vt:lpstr>Bodoni MT Black</vt:lpstr>
      <vt:lpstr>宋体</vt:lpstr>
      <vt:lpstr>Times New Roman</vt:lpstr>
      <vt:lpstr>Times New Roman</vt:lpstr>
      <vt:lpstr>Cambria Math</vt:lpstr>
      <vt:lpstr>Arial Unicode MS</vt:lpstr>
      <vt:lpstr>等线</vt:lpstr>
      <vt:lpstr>Calibri</vt:lpstr>
      <vt:lpstr>MingLiU-ExtB</vt:lpstr>
      <vt:lpstr/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萤火虫</cp:lastModifiedBy>
  <cp:revision>3</cp:revision>
  <dcterms:created xsi:type="dcterms:W3CDTF">2025-01-22T10:08:00Z</dcterms:created>
  <dcterms:modified xsi:type="dcterms:W3CDTF">2025-04-10T01:35:31Z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519C7AA64BFF48F69D1F155B7A5451CE_12</vt:lpwstr>
  </property>
  <property fmtid="{D5CDD505-2E9C-101B-9397-08002B2CF9AE}" pid="3" name="KSOProductBuildVer">
    <vt:lpwstr>2052-12.1.0.20305</vt:lpwstr>
  </property>
</Properties>
</file>